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59" r:id="rId6"/>
    <p:sldId id="262" r:id="rId7"/>
    <p:sldId id="263" r:id="rId8"/>
    <p:sldId id="265" r:id="rId9"/>
    <p:sldId id="268" r:id="rId10"/>
    <p:sldId id="270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19DAF-266F-BA60-4EFB-01EB9C7B6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E41C1D-B93F-877B-BC9A-0A2BB18E84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12FB6-1B66-1409-1DC3-355A42C64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7BE-AEDA-4230-87A1-AA74D6830C7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7DFFE-E87A-AAFF-3962-123537431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FBD33-BB15-E174-B749-CB0FDF03E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409D-6282-4A4F-9829-A5C02FD03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268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B3FD1-8C9A-5BF3-82A7-7C055240E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ECC67-249B-4572-914F-38D2377061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C60F8F-C102-892E-2327-4C16900C1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7BE-AEDA-4230-87A1-AA74D6830C7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E45F3-6D6C-C517-8758-A67B15E47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98F41-7256-03A8-CB56-F4EB3E803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409D-6282-4A4F-9829-A5C02FD03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2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095FDA-4DD3-EAC1-1540-07D72B5693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1819E-28F3-2CC6-00DA-5F6AE0B479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375A7-BAF0-088A-0FE0-98B009C21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7BE-AEDA-4230-87A1-AA74D6830C7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84BDA-FBAE-9BCA-20F2-B4B091999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91F09-E4A7-D7F8-0C01-BEC365715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409D-6282-4A4F-9829-A5C02FD03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74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F8582-688C-9211-B628-1A2DDB0D1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F8750-1C1B-FB04-8365-1A1E82B4A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93CD9-9F22-828C-1F5E-84A6B014A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7BE-AEDA-4230-87A1-AA74D6830C7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3AB3A-2E04-382F-FCC3-9E8CA7270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4FE8E-CEC7-A9BE-0AEC-B2C10A741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409D-6282-4A4F-9829-A5C02FD03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90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010E6-5374-6660-BFCD-F6D05E550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A64421-B495-B047-DA1D-3DC1E0E9A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B7865-D892-6590-9BB5-E9E40D774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7BE-AEDA-4230-87A1-AA74D6830C7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DB17A-811C-7501-7393-A7100120B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830BFE-D985-D545-CD31-5CB018FBC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409D-6282-4A4F-9829-A5C02FD03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02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33FA6-8ECD-9E4C-EAFA-E432165C9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85E34-469E-FBB8-713B-2BFFF4C1E3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47DFA9-C4E1-0FCD-5AE1-960795114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A3E127-BF30-2CD6-740A-CFA20C180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7BE-AEDA-4230-87A1-AA74D6830C7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FA31B9-08BB-C2AC-60DA-4F8EF87CB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DB069-0108-BA95-D008-67107E8A5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409D-6282-4A4F-9829-A5C02FD03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453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D4454-3138-698D-9B1E-862ACDBAD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26E58-FB2F-2AEB-89D6-85750E54F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6F38FA-94B4-D826-3F35-0A41B8671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92C204-21AE-7C86-3F3D-FFD22FAEAE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66DB7F-9474-8E10-9B88-B929941A53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62501B-2568-1E71-FEC0-E9F9765AD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7BE-AEDA-4230-87A1-AA74D6830C7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F89A37-02B0-1275-BD7F-1FBA9FD10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C99C02-4D74-B140-8A8C-9EDE1E9EA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409D-6282-4A4F-9829-A5C02FD03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70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656D6-A004-A782-3508-531EDABA0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CDA783-9593-5804-1162-15A08A177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7BE-AEDA-4230-87A1-AA74D6830C7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FBAEB1-A0E5-8452-53C3-16EE6537D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0D1C6-E7C6-4825-8224-08288D36B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409D-6282-4A4F-9829-A5C02FD03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28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9DBF4C-1A8F-5095-AA70-3007E4B3D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7BE-AEDA-4230-87A1-AA74D6830C7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603DF6-8993-BB83-09C4-F71F0D374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CDC718-0E27-B65F-056B-3A6DB1245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409D-6282-4A4F-9829-A5C02FD03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37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E51B5-D8F1-3B35-4665-36AA28C48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BF0A0-2C59-9721-7B2A-7BBDC76C0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A701C-F5EE-9B28-2881-9736D8CD3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562D4B-DF16-5290-4329-ECAB0F120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7BE-AEDA-4230-87A1-AA74D6830C7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1BF94B-2282-E8DF-2F3E-F15FCDB0A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E875F1-28D9-9247-8A5C-0791AB380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409D-6282-4A4F-9829-A5C02FD03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8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07D5E-13E7-6E9C-69E6-E7E348106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00CB2E-B3B0-1627-CB24-49EB08FA83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5F8969-72A6-8A63-DE25-6B7208A05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EDB2E-D8F6-1272-AE38-77A0090FD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17BE-AEDA-4230-87A1-AA74D6830C7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0ADDF-7CA9-107B-AA94-D2FABC600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B7D20B-032B-7170-C601-3A9538FD6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C409D-6282-4A4F-9829-A5C02FD03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78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094423-3166-E257-E27A-239FFF384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AF505-F500-A190-59BD-BC4A57856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B9B1A-4602-E78B-BBB9-76A5B56C4F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617BE-AEDA-4230-87A1-AA74D6830C7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D0B9B-7CC6-1213-8C25-113B217BFA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86F7AE-2398-25ED-CA49-1015BED942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C409D-6282-4A4F-9829-A5C02FD03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769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08AD1-C72F-B212-D5AA-CA0E444349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1625"/>
            <a:ext cx="9144000" cy="3043237"/>
          </a:xfrm>
        </p:spPr>
        <p:txBody>
          <a:bodyPr>
            <a:normAutofit/>
          </a:bodyPr>
          <a:lstStyle/>
          <a:p>
            <a:r>
              <a:rPr lang="en-US" dirty="0"/>
              <a:t>SVCC Special Meeting</a:t>
            </a:r>
            <a:br>
              <a:rPr lang="en-US" dirty="0"/>
            </a:br>
            <a:br>
              <a:rPr lang="en-US" dirty="0"/>
            </a:br>
            <a:r>
              <a:rPr lang="en-US" dirty="0"/>
              <a:t>October 19, 2025</a:t>
            </a:r>
          </a:p>
        </p:txBody>
      </p:sp>
    </p:spTree>
    <p:extLst>
      <p:ext uri="{BB962C8B-B14F-4D97-AF65-F5344CB8AC3E}">
        <p14:creationId xmlns:p14="http://schemas.microsoft.com/office/powerpoint/2010/main" val="3071142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11450-C3DD-E3B5-29AE-82685A796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763" y="2486025"/>
            <a:ext cx="11429999" cy="2400300"/>
          </a:xfrm>
        </p:spPr>
        <p:txBody>
          <a:bodyPr>
            <a:normAutofit/>
          </a:bodyPr>
          <a:lstStyle/>
          <a:p>
            <a:r>
              <a:rPr lang="en-US" sz="5400" b="1" dirty="0"/>
              <a:t>       Interim Manager’s Observations</a:t>
            </a:r>
          </a:p>
        </p:txBody>
      </p:sp>
    </p:spTree>
    <p:extLst>
      <p:ext uri="{BB962C8B-B14F-4D97-AF65-F5344CB8AC3E}">
        <p14:creationId xmlns:p14="http://schemas.microsoft.com/office/powerpoint/2010/main" val="3516460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9DAA6-BB2D-0F31-9644-C39885981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071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Member Comments and Questions</a:t>
            </a:r>
          </a:p>
        </p:txBody>
      </p:sp>
    </p:spTree>
    <p:extLst>
      <p:ext uri="{BB962C8B-B14F-4D97-AF65-F5344CB8AC3E}">
        <p14:creationId xmlns:p14="http://schemas.microsoft.com/office/powerpoint/2010/main" val="1361903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F4025-1604-EE59-A98D-AF8E9EDEF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0038"/>
            <a:ext cx="10515600" cy="5714999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Thank</a:t>
            </a:r>
            <a:r>
              <a:rPr lang="en-US" sz="8000" b="1" dirty="0"/>
              <a:t> </a:t>
            </a:r>
            <a:r>
              <a:rPr lang="en-US" sz="5400" b="1" dirty="0"/>
              <a:t>you </a:t>
            </a:r>
          </a:p>
        </p:txBody>
      </p:sp>
    </p:spTree>
    <p:extLst>
      <p:ext uri="{BB962C8B-B14F-4D97-AF65-F5344CB8AC3E}">
        <p14:creationId xmlns:p14="http://schemas.microsoft.com/office/powerpoint/2010/main" val="1538448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CD66D-49D4-3C84-DF4B-9DA8B6B95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CB385-0F27-7F81-817F-B1885A366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Introductions</a:t>
            </a:r>
          </a:p>
          <a:p>
            <a:r>
              <a:rPr lang="en-US" sz="3200" dirty="0"/>
              <a:t>SVCC Financials August 2025 </a:t>
            </a:r>
          </a:p>
          <a:p>
            <a:r>
              <a:rPr lang="en-US" sz="3200" dirty="0"/>
              <a:t>Historical Cash Flow</a:t>
            </a:r>
          </a:p>
          <a:p>
            <a:r>
              <a:rPr lang="en-US" sz="3200" dirty="0"/>
              <a:t>Course Update</a:t>
            </a:r>
          </a:p>
          <a:p>
            <a:r>
              <a:rPr lang="en-US" sz="3200" dirty="0"/>
              <a:t>Grant Improvements to Grounds</a:t>
            </a:r>
          </a:p>
          <a:p>
            <a:r>
              <a:rPr lang="en-US" sz="3200" dirty="0"/>
              <a:t>Land Sales</a:t>
            </a:r>
          </a:p>
          <a:p>
            <a:r>
              <a:rPr lang="en-US" sz="3200" dirty="0"/>
              <a:t>Member Questions and Comments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677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D29F140-6E8B-98DF-5971-B852EB6A45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163171"/>
              </p:ext>
            </p:extLst>
          </p:nvPr>
        </p:nvGraphicFramePr>
        <p:xfrm>
          <a:off x="299260" y="133004"/>
          <a:ext cx="11521442" cy="66003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94745">
                  <a:extLst>
                    <a:ext uri="{9D8B030D-6E8A-4147-A177-3AD203B41FA5}">
                      <a16:colId xmlns:a16="http://schemas.microsoft.com/office/drawing/2014/main" val="1655854983"/>
                    </a:ext>
                  </a:extLst>
                </a:gridCol>
                <a:gridCol w="887330">
                  <a:extLst>
                    <a:ext uri="{9D8B030D-6E8A-4147-A177-3AD203B41FA5}">
                      <a16:colId xmlns:a16="http://schemas.microsoft.com/office/drawing/2014/main" val="2674769480"/>
                    </a:ext>
                  </a:extLst>
                </a:gridCol>
                <a:gridCol w="124782">
                  <a:extLst>
                    <a:ext uri="{9D8B030D-6E8A-4147-A177-3AD203B41FA5}">
                      <a16:colId xmlns:a16="http://schemas.microsoft.com/office/drawing/2014/main" val="584620995"/>
                    </a:ext>
                  </a:extLst>
                </a:gridCol>
                <a:gridCol w="887330">
                  <a:extLst>
                    <a:ext uri="{9D8B030D-6E8A-4147-A177-3AD203B41FA5}">
                      <a16:colId xmlns:a16="http://schemas.microsoft.com/office/drawing/2014/main" val="1205041837"/>
                    </a:ext>
                  </a:extLst>
                </a:gridCol>
                <a:gridCol w="124782">
                  <a:extLst>
                    <a:ext uri="{9D8B030D-6E8A-4147-A177-3AD203B41FA5}">
                      <a16:colId xmlns:a16="http://schemas.microsoft.com/office/drawing/2014/main" val="2206876122"/>
                    </a:ext>
                  </a:extLst>
                </a:gridCol>
                <a:gridCol w="887330">
                  <a:extLst>
                    <a:ext uri="{9D8B030D-6E8A-4147-A177-3AD203B41FA5}">
                      <a16:colId xmlns:a16="http://schemas.microsoft.com/office/drawing/2014/main" val="3156052943"/>
                    </a:ext>
                  </a:extLst>
                </a:gridCol>
                <a:gridCol w="124782">
                  <a:extLst>
                    <a:ext uri="{9D8B030D-6E8A-4147-A177-3AD203B41FA5}">
                      <a16:colId xmlns:a16="http://schemas.microsoft.com/office/drawing/2014/main" val="608196882"/>
                    </a:ext>
                  </a:extLst>
                </a:gridCol>
                <a:gridCol w="2578807">
                  <a:extLst>
                    <a:ext uri="{9D8B030D-6E8A-4147-A177-3AD203B41FA5}">
                      <a16:colId xmlns:a16="http://schemas.microsoft.com/office/drawing/2014/main" val="2452962375"/>
                    </a:ext>
                  </a:extLst>
                </a:gridCol>
                <a:gridCol w="887330">
                  <a:extLst>
                    <a:ext uri="{9D8B030D-6E8A-4147-A177-3AD203B41FA5}">
                      <a16:colId xmlns:a16="http://schemas.microsoft.com/office/drawing/2014/main" val="528096496"/>
                    </a:ext>
                  </a:extLst>
                </a:gridCol>
                <a:gridCol w="124782">
                  <a:extLst>
                    <a:ext uri="{9D8B030D-6E8A-4147-A177-3AD203B41FA5}">
                      <a16:colId xmlns:a16="http://schemas.microsoft.com/office/drawing/2014/main" val="3688748345"/>
                    </a:ext>
                  </a:extLst>
                </a:gridCol>
                <a:gridCol w="887330">
                  <a:extLst>
                    <a:ext uri="{9D8B030D-6E8A-4147-A177-3AD203B41FA5}">
                      <a16:colId xmlns:a16="http://schemas.microsoft.com/office/drawing/2014/main" val="640909805"/>
                    </a:ext>
                  </a:extLst>
                </a:gridCol>
                <a:gridCol w="124782">
                  <a:extLst>
                    <a:ext uri="{9D8B030D-6E8A-4147-A177-3AD203B41FA5}">
                      <a16:colId xmlns:a16="http://schemas.microsoft.com/office/drawing/2014/main" val="4051992549"/>
                    </a:ext>
                  </a:extLst>
                </a:gridCol>
                <a:gridCol w="887330">
                  <a:extLst>
                    <a:ext uri="{9D8B030D-6E8A-4147-A177-3AD203B41FA5}">
                      <a16:colId xmlns:a16="http://schemas.microsoft.com/office/drawing/2014/main" val="3523530004"/>
                    </a:ext>
                  </a:extLst>
                </a:gridCol>
              </a:tblGrid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u="none" strike="noStrike" dirty="0">
                          <a:effectLst/>
                        </a:rPr>
                        <a:t>SVCC Financial Information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u="none" strike="noStrike" dirty="0">
                          <a:effectLst/>
                        </a:rPr>
                        <a:t>Thru August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u="none" strike="noStrike">
                          <a:effectLst/>
                        </a:rPr>
                        <a:t>Thru August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u="none" strike="noStrike">
                          <a:effectLst/>
                        </a:rPr>
                        <a:t>Thru August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u="none" strike="noStrike">
                          <a:effectLst/>
                        </a:rPr>
                        <a:t>Thru August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u="none" strike="noStrike">
                          <a:effectLst/>
                        </a:rPr>
                        <a:t>Thru August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u="none" strike="noStrike">
                          <a:effectLst/>
                        </a:rPr>
                        <a:t>Thru August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2981934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u="none" strike="noStrike" dirty="0">
                          <a:effectLst/>
                        </a:rPr>
                        <a:t>Revenue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u="none" strike="noStrike" dirty="0">
                          <a:effectLst/>
                        </a:rPr>
                        <a:t>2025 Actual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u="none" strike="noStrike" dirty="0">
                          <a:effectLst/>
                        </a:rPr>
                        <a:t>Budget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u="none" strike="noStrike" dirty="0">
                          <a:effectLst/>
                        </a:rPr>
                        <a:t>2024 Actual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u="none" strike="noStrike" dirty="0">
                          <a:effectLst/>
                        </a:rPr>
                        <a:t>Expenses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u="none" strike="noStrike" dirty="0">
                          <a:effectLst/>
                        </a:rPr>
                        <a:t>2025 Actual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u="none" strike="noStrike" dirty="0">
                          <a:effectLst/>
                        </a:rPr>
                        <a:t>Budget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u="none" strike="noStrike" dirty="0">
                          <a:effectLst/>
                        </a:rPr>
                        <a:t>2024 Actual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3099560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Golf Dues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$168,414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$157,460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$271,562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Golf Course Payroll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$112,435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$111,927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$117,097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106817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Greens Fees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$105,268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$104,650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$96,487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Pro Shop Payroll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$42,780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$36,923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$40,887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189995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Cart Rentals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$111,522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$105,621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$91,645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Payroll Taxes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$22,445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$20,690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$21,512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941191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Other Golf revenue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$69,726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$65,714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$74,840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Fertilizer,Chemicals,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$51,222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$86,000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$55,274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6915769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Total Golf Revenue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$454,929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$433,445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$534,534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Other Course &amp; Pro shop expenses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$126,438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$158,062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$96,954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2911883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Total Course and Pro shop expenses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$355,320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$413,602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$331,724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0222926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0577084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Event food sales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$121,645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$99,095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$109,706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Event Wages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$48,949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$55,722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$50,158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9122121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Beverage sales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$122,306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$124,910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$117,836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House Wages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$35,454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$20,906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$45,540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736992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Other House sales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$81,646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$76,947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$20,433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Maint &amp; clean Wages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$14,643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$15,373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$15,896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973039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Total House Revenue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$325,597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$300,952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$247,975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Payroll Taxes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$16,768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$15,117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$20,957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8601838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Beverage Expense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$54,860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$41,097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$45,063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939085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Pool Dues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$44,184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$60,000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$49,207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Catering Food Expense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$81,845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$73,115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$65,412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5560139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Other Pool Revenue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$1,584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$4,450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$3,373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Other House Expenses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$33,647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$24,288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$32,972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5488009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Total Pool Revenue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$45,768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$64,450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$52,580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Total House Expenses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$286,166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$245,618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$275,998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8017683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245589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Assessment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$42,600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Pool Wages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$10,197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$11,500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$13,028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0044509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ERTC revenue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$137,281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$137,279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$37,837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Payroll Taxes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$2,086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$2,490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$2,746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1383881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Other revenue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$8,442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$8,452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$3,120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Pool Chemicals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$12,423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$11,000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$9,372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1992206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Total Other income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$145,723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$145,731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$83,557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Maintenance &amp; Repair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$6,239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$4,000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$3,120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068221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Other Pool Expenses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$6,536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$6,843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$4,609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71601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u="none" strike="noStrike" dirty="0">
                          <a:effectLst/>
                        </a:rPr>
                        <a:t>Total revenue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$972,018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$944,579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$918,646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Total Pool Expenses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$37,481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$35,833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$32,875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81070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6138940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u="none" strike="noStrike" dirty="0">
                          <a:effectLst/>
                        </a:rPr>
                        <a:t>Income over expenses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$13,983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-$753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$10,058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Office Wages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$40,945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$36,845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$48,846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0514414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Depreciation Expense included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$52,400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52400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$52,400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Office Payroll Taxes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$5,472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$7,745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$6,786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218188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Member Contributions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$15,925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7500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$9,041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Bank and Credit card Fees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$11,962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$11,120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$10,879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6716949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Sale of Assets ( Land + Golf Cart)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$75,737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77500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$4,043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Insurance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$50,161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$53,628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$43,049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038662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Interest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$13,577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$14,026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$18,305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9038425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u="none" strike="noStrike" dirty="0">
                          <a:effectLst/>
                        </a:rPr>
                        <a:t>Cash Flow from Current Year Operations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$158,045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$136,647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$75,542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Gas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$13,408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$7,187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$9,647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116872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Electric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$24,456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$21,543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$17,191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9373098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Sewer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$16,000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$13,200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$16,000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218053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Real Estate Taxes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$12,003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$14,680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$17,481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9675247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Other Expenses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$83,734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$62,956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$72,807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433087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Total Administrative expenses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$271,718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$242,929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$260,991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000864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Fixed Assets of SVCC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$5,238,101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$5,209,190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8951096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Annual Additions to Fixed Assets of SVCC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$28,911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$5,119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Fireworks Expense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$7,350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$7,350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$7,000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11022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Accounts Payable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$170,674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$185,836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8345224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Line of Credit+ Equipment loans or leases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$280,651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$457,035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u="none" strike="noStrike" dirty="0">
                          <a:effectLst/>
                        </a:rPr>
                        <a:t>Total SVCC Expenses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$958,035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$945,331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$908,588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2740566"/>
                  </a:ext>
                </a:extLst>
              </a:tr>
              <a:tr h="1609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63" marR="5063" marT="506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868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1405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FB14963-6C4E-2A05-CDB1-88BF51C1D2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154810"/>
              </p:ext>
            </p:extLst>
          </p:nvPr>
        </p:nvGraphicFramePr>
        <p:xfrm>
          <a:off x="871540" y="173561"/>
          <a:ext cx="9915525" cy="62730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80600">
                  <a:extLst>
                    <a:ext uri="{9D8B030D-6E8A-4147-A177-3AD203B41FA5}">
                      <a16:colId xmlns:a16="http://schemas.microsoft.com/office/drawing/2014/main" val="805167259"/>
                    </a:ext>
                  </a:extLst>
                </a:gridCol>
                <a:gridCol w="1272939">
                  <a:extLst>
                    <a:ext uri="{9D8B030D-6E8A-4147-A177-3AD203B41FA5}">
                      <a16:colId xmlns:a16="http://schemas.microsoft.com/office/drawing/2014/main" val="761728314"/>
                    </a:ext>
                  </a:extLst>
                </a:gridCol>
                <a:gridCol w="1272939">
                  <a:extLst>
                    <a:ext uri="{9D8B030D-6E8A-4147-A177-3AD203B41FA5}">
                      <a16:colId xmlns:a16="http://schemas.microsoft.com/office/drawing/2014/main" val="2934242175"/>
                    </a:ext>
                  </a:extLst>
                </a:gridCol>
                <a:gridCol w="1272939">
                  <a:extLst>
                    <a:ext uri="{9D8B030D-6E8A-4147-A177-3AD203B41FA5}">
                      <a16:colId xmlns:a16="http://schemas.microsoft.com/office/drawing/2014/main" val="3095004459"/>
                    </a:ext>
                  </a:extLst>
                </a:gridCol>
                <a:gridCol w="1272939">
                  <a:extLst>
                    <a:ext uri="{9D8B030D-6E8A-4147-A177-3AD203B41FA5}">
                      <a16:colId xmlns:a16="http://schemas.microsoft.com/office/drawing/2014/main" val="2772724095"/>
                    </a:ext>
                  </a:extLst>
                </a:gridCol>
                <a:gridCol w="643169">
                  <a:extLst>
                    <a:ext uri="{9D8B030D-6E8A-4147-A177-3AD203B41FA5}">
                      <a16:colId xmlns:a16="http://schemas.microsoft.com/office/drawing/2014/main" val="4080304123"/>
                    </a:ext>
                  </a:extLst>
                </a:gridCol>
              </a:tblGrid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Susquehanna Valley Country Club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Actual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Actual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Actual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Actual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3887547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Financial Information Annual Meeting 4/2025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2021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2022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2023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2024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2509405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026135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Golf course &amp; pro shop expenses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$487,595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$588,817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$656,365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$528,421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9854911"/>
                  </a:ext>
                </a:extLst>
              </a:tr>
              <a:tr h="17877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Golf course &amp; pro shop revenue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$330,081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$320,632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$331,967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$334,462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5239064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 Golf course &amp; pro shop income or (expenses)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-$157,514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-$268,185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-$324,398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-$193,959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826219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149703"/>
                  </a:ext>
                </a:extLst>
              </a:tr>
              <a:tr h="21438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Food &amp; Beverage &amp; Wages expenses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$289,586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$661,250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$623,767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$406,632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1015618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Food &amp; Beverage revenue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$249,613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$626,462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$618,674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$396,530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4002417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 F&amp;B income or (expenses)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-$39,973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-$34,788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-$5,093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-$10,102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018493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4667653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Pool Expenses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$40,178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$50,397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$55,816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$45,401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1993890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Administrative Expenses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$201,402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$231,074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$215,786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$267,820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907495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Property Expenses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$130,608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$156,220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$110,244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$141,740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367521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Entertainment Expenses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$13,125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$16,050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$9,600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$11,450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8973104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Other Various Income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$9,106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$3,249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$4,035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$46,355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3316594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0460924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Total Club Expenses Above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$1,162,494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$1,703,808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$1,671,578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$1,401,465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7855770"/>
                  </a:ext>
                </a:extLst>
              </a:tr>
              <a:tr h="22585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Total Club expenses not covered by revenue above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$573,694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$753,465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$716,902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$624,118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076404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Dues Revenue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$468,736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$480,605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$474,320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$465,286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686940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Assessment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$79,337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$8,167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$42,600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0772441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Overall Shortage of revenue from operations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$25,621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$264,693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$242,582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$116,232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1348964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Depreciation expense included in above numbers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$82,255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$106,998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$131,606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$78,600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3617616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Member Contributions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$52,168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$48,270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$49,370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$32,544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9692625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Sale of assets (Land and Golf Carts)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$437,194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$18,400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2272634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923785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Cash Flow from current year operations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$108,802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$327,769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-$61,607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-$5,088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5697083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568084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Fixed Assets of SVCC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$4,805,899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$5,134,688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$5,204,471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$5,234,147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3395262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Annual additions to Fixed Assets of SVCC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$167,368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$328,789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$69,783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$29,675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319661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Accounts Payable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$55,016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$56,567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$138,414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$167,975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2679792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Line of Credit + Equipment loans or leases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$314,940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$292,906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$468,640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$428,451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1641916"/>
                  </a:ext>
                </a:extLst>
              </a:tr>
              <a:tr h="1786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Commercial Loan  balance at end of year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$123,394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$4,294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$3,870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$3,316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4" marR="5274" marT="527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2694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1260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899BC-56E1-2F52-43C0-400082517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Membership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56888FF-2D74-BC3B-BE19-A828FA1DA1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073134"/>
              </p:ext>
            </p:extLst>
          </p:nvPr>
        </p:nvGraphicFramePr>
        <p:xfrm>
          <a:off x="838200" y="1885950"/>
          <a:ext cx="11034711" cy="35487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19919">
                  <a:extLst>
                    <a:ext uri="{9D8B030D-6E8A-4147-A177-3AD203B41FA5}">
                      <a16:colId xmlns:a16="http://schemas.microsoft.com/office/drawing/2014/main" val="1678102316"/>
                    </a:ext>
                  </a:extLst>
                </a:gridCol>
                <a:gridCol w="1515577">
                  <a:extLst>
                    <a:ext uri="{9D8B030D-6E8A-4147-A177-3AD203B41FA5}">
                      <a16:colId xmlns:a16="http://schemas.microsoft.com/office/drawing/2014/main" val="418875032"/>
                    </a:ext>
                  </a:extLst>
                </a:gridCol>
                <a:gridCol w="1571710">
                  <a:extLst>
                    <a:ext uri="{9D8B030D-6E8A-4147-A177-3AD203B41FA5}">
                      <a16:colId xmlns:a16="http://schemas.microsoft.com/office/drawing/2014/main" val="799042887"/>
                    </a:ext>
                  </a:extLst>
                </a:gridCol>
                <a:gridCol w="1333147">
                  <a:extLst>
                    <a:ext uri="{9D8B030D-6E8A-4147-A177-3AD203B41FA5}">
                      <a16:colId xmlns:a16="http://schemas.microsoft.com/office/drawing/2014/main" val="1123429277"/>
                    </a:ext>
                  </a:extLst>
                </a:gridCol>
                <a:gridCol w="1428080">
                  <a:extLst>
                    <a:ext uri="{9D8B030D-6E8A-4147-A177-3AD203B41FA5}">
                      <a16:colId xmlns:a16="http://schemas.microsoft.com/office/drawing/2014/main" val="3022762856"/>
                    </a:ext>
                  </a:extLst>
                </a:gridCol>
                <a:gridCol w="1266278">
                  <a:extLst>
                    <a:ext uri="{9D8B030D-6E8A-4147-A177-3AD203B41FA5}">
                      <a16:colId xmlns:a16="http://schemas.microsoft.com/office/drawing/2014/main" val="4236043282"/>
                    </a:ext>
                  </a:extLst>
                </a:gridCol>
              </a:tblGrid>
              <a:tr h="1029922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SVCC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Actual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Actual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Actual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Actual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704059"/>
                  </a:ext>
                </a:extLst>
              </a:tr>
              <a:tr h="370253">
                <a:tc>
                  <a:txBody>
                    <a:bodyPr/>
                    <a:lstStyle/>
                    <a:p>
                      <a:pPr algn="l" fontAlgn="b"/>
                      <a:endParaRPr lang="en-US" dirty="0"/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2021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2022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2023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2024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6536066"/>
                  </a:ext>
                </a:extLst>
              </a:tr>
              <a:tr h="520645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5457026"/>
                  </a:ext>
                </a:extLst>
              </a:tr>
              <a:tr h="520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Golf Members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197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160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136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121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164*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8778543"/>
                  </a:ext>
                </a:extLst>
              </a:tr>
              <a:tr h="520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Social Members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36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30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44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6074389"/>
                  </a:ext>
                </a:extLst>
              </a:tr>
              <a:tr h="520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Pool Members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58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63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50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93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3072380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FFB10CF5-DEC5-6CD8-2ED6-3CE5DB566B2C}"/>
              </a:ext>
            </a:extLst>
          </p:cNvPr>
          <p:cNvSpPr txBox="1">
            <a:spLocks/>
          </p:cNvSpPr>
          <p:nvPr/>
        </p:nvSpPr>
        <p:spPr>
          <a:xfrm>
            <a:off x="604837" y="5749131"/>
            <a:ext cx="10515600" cy="623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*34 High School and College Members</a:t>
            </a:r>
          </a:p>
        </p:txBody>
      </p:sp>
    </p:spTree>
    <p:extLst>
      <p:ext uri="{BB962C8B-B14F-4D97-AF65-F5344CB8AC3E}">
        <p14:creationId xmlns:p14="http://schemas.microsoft.com/office/powerpoint/2010/main" val="1904569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44940-AB6A-E8BD-7BD4-4B88F7D20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3588"/>
          </a:xfrm>
        </p:spPr>
        <p:txBody>
          <a:bodyPr/>
          <a:lstStyle/>
          <a:p>
            <a:pPr algn="ctr"/>
            <a:r>
              <a:rPr lang="en-US" b="1" dirty="0"/>
              <a:t>Course Update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AD52B2-B01F-8932-953A-BD444E22C2BC}"/>
              </a:ext>
            </a:extLst>
          </p:cNvPr>
          <p:cNvSpPr txBox="1"/>
          <p:nvPr/>
        </p:nvSpPr>
        <p:spPr>
          <a:xfrm>
            <a:off x="957262" y="1128714"/>
            <a:ext cx="9829800" cy="5062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2800" b="1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stump grinding, topsoil and seeding project</a:t>
            </a:r>
          </a:p>
          <a:p>
            <a:pPr marL="285750" marR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Root pruning, fill trenches and seeding on the back nine</a:t>
            </a:r>
          </a:p>
          <a:p>
            <a:pPr marL="285750" marR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Seeding rough </a:t>
            </a:r>
            <a:r>
              <a:rPr lang="en-US" sz="2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the right side of number 4</a:t>
            </a:r>
          </a:p>
          <a:p>
            <a:pPr marL="285750" marR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Removed multiple downed trees</a:t>
            </a:r>
          </a:p>
          <a:p>
            <a:pPr marL="285750" marR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Punched and top-dressed all greens 2x</a:t>
            </a:r>
          </a:p>
          <a:p>
            <a:pPr marL="285750" marR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Aerified and top-dressed the approaches of greens</a:t>
            </a:r>
          </a:p>
          <a:p>
            <a:pPr marL="285750" marR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Punched tees and seeded</a:t>
            </a:r>
          </a:p>
          <a:p>
            <a:pPr marL="285750" marR="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Fairways and tees to be aerified starting October 22</a:t>
            </a:r>
          </a:p>
        </p:txBody>
      </p:sp>
    </p:spTree>
    <p:extLst>
      <p:ext uri="{BB962C8B-B14F-4D97-AF65-F5344CB8AC3E}">
        <p14:creationId xmlns:p14="http://schemas.microsoft.com/office/powerpoint/2010/main" val="366695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9B77-CC90-BFCC-2C67-609AA1B37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Course Update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7B031B-E6CF-5395-A0DA-B3B6FE153B4C}"/>
              </a:ext>
            </a:extLst>
          </p:cNvPr>
          <p:cNvSpPr txBox="1"/>
          <p:nvPr/>
        </p:nvSpPr>
        <p:spPr>
          <a:xfrm>
            <a:off x="838200" y="1843032"/>
            <a:ext cx="10363200" cy="2213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6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Upcoming </a:t>
            </a:r>
            <a:endParaRPr lang="en-US" sz="2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Conservation Grant improvements to begin in the Spring</a:t>
            </a:r>
          </a:p>
          <a:p>
            <a:pPr marL="342900" marR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Drill and Fill program scheduled for 6 greens on the back nine</a:t>
            </a:r>
          </a:p>
          <a:p>
            <a:pPr marL="342900" marR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Possible XGD drainage system for number 17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577122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B27AA-BBE2-B3BE-6FC3-A879103DA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5365"/>
            <a:ext cx="10515600" cy="763588"/>
          </a:xfrm>
        </p:spPr>
        <p:txBody>
          <a:bodyPr/>
          <a:lstStyle/>
          <a:p>
            <a:pPr algn="ctr"/>
            <a:r>
              <a:rPr lang="en-US" b="1" dirty="0"/>
              <a:t>Grant Improvements to Grounds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F658C9-9CA3-700A-43E7-3C955B6060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736" y="884619"/>
            <a:ext cx="7820528" cy="5788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14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2EF77-DAF6-D936-B81E-5426F3DFA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Land Sales Update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2514D8-AA0A-6267-7921-AFFA2ADBF2BA}"/>
              </a:ext>
            </a:extLst>
          </p:cNvPr>
          <p:cNvSpPr txBox="1"/>
          <p:nvPr/>
        </p:nvSpPr>
        <p:spPr>
          <a:xfrm>
            <a:off x="914400" y="2172174"/>
            <a:ext cx="10363200" cy="36621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Land sale and lease back completed @ $75,000</a:t>
            </a:r>
          </a:p>
          <a:p>
            <a:pPr marL="457200" marR="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Land sales 6 lots on Mill St. @ $45,000 = $270,000</a:t>
            </a:r>
          </a:p>
          <a:p>
            <a:pPr marL="457200" marR="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of Sales (sewer flow meter installation estimate $25,000, Recent repairs to Irrigation system and Drinking water wells estimate $45,000, Balance to reduce Accounts Payable and Line of Credit)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62207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1638</TotalTime>
  <Words>1119</Words>
  <Application>Microsoft Office PowerPoint</Application>
  <PresentationFormat>Widescreen</PresentationFormat>
  <Paragraphs>443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SVCC Special Meeting  October 19, 2025</vt:lpstr>
      <vt:lpstr>Agenda</vt:lpstr>
      <vt:lpstr>PowerPoint Presentation</vt:lpstr>
      <vt:lpstr>PowerPoint Presentation</vt:lpstr>
      <vt:lpstr>Membership</vt:lpstr>
      <vt:lpstr>Course Update</vt:lpstr>
      <vt:lpstr>Course Update</vt:lpstr>
      <vt:lpstr>Grant Improvements to Grounds</vt:lpstr>
      <vt:lpstr>Land Sales Update</vt:lpstr>
      <vt:lpstr>       Interim Manager’s Observations</vt:lpstr>
      <vt:lpstr>Member Comments and Questions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oneill_mark@verizon.net</dc:creator>
  <cp:lastModifiedBy>Tim Minori</cp:lastModifiedBy>
  <cp:revision>3</cp:revision>
  <cp:lastPrinted>2025-04-25T22:35:18Z</cp:lastPrinted>
  <dcterms:created xsi:type="dcterms:W3CDTF">2025-04-24T21:49:26Z</dcterms:created>
  <dcterms:modified xsi:type="dcterms:W3CDTF">2025-11-05T17:14:31Z</dcterms:modified>
</cp:coreProperties>
</file>